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roxima Nova"/>
      <p:regular r:id="rId12"/>
      <p:bold r:id="rId13"/>
      <p:italic r:id="rId14"/>
      <p:boldItalic r:id="rId15"/>
    </p:embeddedFont>
    <p:embeddedFont>
      <p:font typeface="Alfa Slab On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boldItalic.fntdata"/><Relationship Id="rId14" Type="http://schemas.openxmlformats.org/officeDocument/2006/relationships/font" Target="fonts/ProximaNova-italic.fntdata"/><Relationship Id="rId16" Type="http://schemas.openxmlformats.org/officeDocument/2006/relationships/font" Target="fonts/AlfaSlab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609050"/>
            <a:ext cx="8520600" cy="1957800"/>
          </a:xfrm>
          <a:prstGeom prst="rect">
            <a:avLst/>
          </a:prstGeom>
          <a:noFill/>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609050"/>
            <a:ext cx="8520600" cy="1957800"/>
          </a:xfrm>
          <a:prstGeom prst="rect">
            <a:avLst/>
          </a:prstGeom>
          <a:noFill/>
        </p:spPr>
        <p:txBody>
          <a:bodyPr anchorCtr="0" anchor="b" bIns="91425" lIns="91425" rIns="91425" tIns="91425">
            <a:noAutofit/>
          </a:bodyPr>
          <a:lstStyle/>
          <a:p>
            <a:pPr lvl="0">
              <a:spcBef>
                <a:spcPts val="0"/>
              </a:spcBef>
              <a:buNone/>
            </a:pPr>
            <a:r>
              <a:rPr lang="en">
                <a:solidFill>
                  <a:schemeClr val="lt1"/>
                </a:solidFill>
              </a:rPr>
              <a:t>Our Lady of Mount Carmel</a:t>
            </a:r>
          </a:p>
        </p:txBody>
      </p:sp>
      <p:sp>
        <p:nvSpPr>
          <p:cNvPr id="57" name="Shape 57"/>
          <p:cNvSpPr txBox="1"/>
          <p:nvPr>
            <p:ph idx="1" type="subTitle"/>
          </p:nvPr>
        </p:nvSpPr>
        <p:spPr>
          <a:xfrm>
            <a:off x="311700" y="3165823"/>
            <a:ext cx="8520600" cy="733500"/>
          </a:xfrm>
          <a:prstGeom prst="rect">
            <a:avLst/>
          </a:prstGeom>
        </p:spPr>
        <p:txBody>
          <a:bodyPr anchorCtr="0" anchor="t" bIns="91425" lIns="91425" rIns="91425" tIns="91425">
            <a:noAutofit/>
          </a:bodyPr>
          <a:lstStyle/>
          <a:p>
            <a:pPr lvl="0">
              <a:spcBef>
                <a:spcPts val="0"/>
              </a:spcBef>
              <a:buNone/>
            </a:pPr>
            <a:r>
              <a:rPr lang="en">
                <a:solidFill>
                  <a:schemeClr val="lt1"/>
                </a:solidFill>
              </a:rPr>
              <a:t>1</a:t>
            </a:r>
            <a:r>
              <a:rPr lang="en">
                <a:solidFill>
                  <a:schemeClr val="lt1"/>
                </a:solidFill>
              </a:rPr>
              <a:t>6th July 2017</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61" name="Shape 61"/>
        <p:cNvGrpSpPr/>
        <p:nvPr/>
      </p:nvGrpSpPr>
      <p:grpSpPr>
        <a:xfrm>
          <a:off x="0" y="0"/>
          <a:ext cx="0" cy="0"/>
          <a:chOff x="0" y="0"/>
          <a:chExt cx="0" cy="0"/>
        </a:xfrm>
      </p:grpSpPr>
      <p:sp>
        <p:nvSpPr>
          <p:cNvPr id="62" name="Shape 62"/>
          <p:cNvSpPr txBox="1"/>
          <p:nvPr>
            <p:ph type="ctrTitle"/>
          </p:nvPr>
        </p:nvSpPr>
        <p:spPr>
          <a:xfrm>
            <a:off x="311700" y="609050"/>
            <a:ext cx="8520600" cy="1957800"/>
          </a:xfrm>
          <a:prstGeom prst="rect">
            <a:avLst/>
          </a:prstGeom>
        </p:spPr>
        <p:txBody>
          <a:bodyPr anchorCtr="0" anchor="b" bIns="91425" lIns="91425" rIns="91425" tIns="91425">
            <a:noAutofit/>
          </a:bodyPr>
          <a:lstStyle/>
          <a:p>
            <a:pPr lvl="0">
              <a:spcBef>
                <a:spcPts val="0"/>
              </a:spcBef>
              <a:buNone/>
            </a:pPr>
            <a:r>
              <a:t/>
            </a:r>
            <a:endParaRPr/>
          </a:p>
        </p:txBody>
      </p:sp>
      <p:sp>
        <p:nvSpPr>
          <p:cNvPr id="63" name="Shape 63"/>
          <p:cNvSpPr txBox="1"/>
          <p:nvPr>
            <p:ph idx="1" type="subTitle"/>
          </p:nvPr>
        </p:nvSpPr>
        <p:spPr>
          <a:xfrm>
            <a:off x="311700" y="3165823"/>
            <a:ext cx="8520600" cy="733500"/>
          </a:xfrm>
          <a:prstGeom prst="rect">
            <a:avLst/>
          </a:prstGeom>
        </p:spPr>
        <p:txBody>
          <a:bodyPr anchorCtr="0" anchor="t" bIns="91425" lIns="91425" rIns="91425" tIns="91425">
            <a:noAutofit/>
          </a:bodyPr>
          <a:lstStyle/>
          <a:p>
            <a:pPr lvl="0">
              <a:spcBef>
                <a:spcPts val="0"/>
              </a:spcBef>
              <a:buNone/>
            </a:pPr>
            <a:r>
              <a:t/>
            </a:r>
            <a:endParaRPr/>
          </a:p>
        </p:txBody>
      </p:sp>
      <p:pic>
        <p:nvPicPr>
          <p:cNvPr id="64" name="Shape 64"/>
          <p:cNvPicPr preferRelativeResize="0"/>
          <p:nvPr/>
        </p:nvPicPr>
        <p:blipFill>
          <a:blip r:embed="rId3">
            <a:alphaModFix/>
          </a:blip>
          <a:stretch>
            <a:fillRect/>
          </a:stretch>
        </p:blipFill>
        <p:spPr>
          <a:xfrm>
            <a:off x="0" y="979510"/>
            <a:ext cx="9143999" cy="31844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68"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2187837" y="0"/>
            <a:ext cx="4768317"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73" name="Shape 73"/>
        <p:cNvGrpSpPr/>
        <p:nvPr/>
      </p:nvGrpSpPr>
      <p:grpSpPr>
        <a:xfrm>
          <a:off x="0" y="0"/>
          <a:ext cx="0" cy="0"/>
          <a:chOff x="0" y="0"/>
          <a:chExt cx="0" cy="0"/>
        </a:xfrm>
      </p:grpSpPr>
      <p:sp>
        <p:nvSpPr>
          <p:cNvPr id="74" name="Shape 74"/>
          <p:cNvSpPr txBox="1"/>
          <p:nvPr>
            <p:ph idx="1" type="body"/>
          </p:nvPr>
        </p:nvSpPr>
        <p:spPr>
          <a:xfrm>
            <a:off x="311700" y="223275"/>
            <a:ext cx="8520600" cy="3416400"/>
          </a:xfrm>
          <a:prstGeom prst="rect">
            <a:avLst/>
          </a:prstGeom>
        </p:spPr>
        <p:txBody>
          <a:bodyPr anchorCtr="0" anchor="t" bIns="91425" lIns="91425" rIns="91425" tIns="91425">
            <a:noAutofit/>
          </a:bodyPr>
          <a:lstStyle/>
          <a:p>
            <a:pPr lvl="0" rtl="0" algn="ctr">
              <a:spcBef>
                <a:spcPts val="0"/>
              </a:spcBef>
              <a:buNone/>
            </a:pPr>
            <a:r>
              <a:rPr lang="en">
                <a:solidFill>
                  <a:schemeClr val="dk1"/>
                </a:solidFill>
                <a:highlight>
                  <a:srgbClr val="FFFFFF"/>
                </a:highlight>
                <a:latin typeface="Georgia"/>
                <a:ea typeface="Georgia"/>
                <a:cs typeface="Georgia"/>
                <a:sym typeface="Georgia"/>
              </a:rPr>
              <a:t>Mount Carmel is a mountain overlooking the plain of Galilee. It became famous when the prophet Elijah, who lived many years before Jesus, was born. Chapter 18 of the Bible's First Book of Kings tells how Elijah stood up to the 450 prophets of the false god Baal. Through his prayers, God gave Elijah the power to perform a miracle to prove that Elijah's God was the true God. This happened on Mount Carmel.</a:t>
            </a:r>
          </a:p>
          <a:p>
            <a:pPr lvl="0" rtl="0" algn="ctr">
              <a:spcBef>
                <a:spcPts val="0"/>
              </a:spcBef>
              <a:buNone/>
            </a:pPr>
            <a:r>
              <a:rPr lang="en">
                <a:solidFill>
                  <a:schemeClr val="dk1"/>
                </a:solidFill>
                <a:highlight>
                  <a:srgbClr val="FFFFFF"/>
                </a:highlight>
                <a:latin typeface="Georgia"/>
                <a:ea typeface="Georgia"/>
                <a:cs typeface="Georgia"/>
                <a:sym typeface="Georgia"/>
              </a:rPr>
              <a:t>Hundreds of years later, a group of European monks who had a special devotion to Mother Mary began to live on Mount Carmel. They were called friars of the Blessed Virgin Mary of Mount Carmel. </a:t>
            </a:r>
          </a:p>
          <a:p>
            <a:pPr lvl="0" rtl="0" algn="ctr">
              <a:spcBef>
                <a:spcPts val="0"/>
              </a:spcBef>
              <a:buNone/>
            </a:pPr>
            <a:r>
              <a:rPr lang="en">
                <a:solidFill>
                  <a:schemeClr val="dk1"/>
                </a:solidFill>
                <a:highlight>
                  <a:srgbClr val="FFFFFF"/>
                </a:highlight>
                <a:latin typeface="Georgia"/>
                <a:ea typeface="Georgia"/>
                <a:cs typeface="Georgia"/>
                <a:sym typeface="Georgia"/>
              </a:rPr>
              <a:t>When they began to suffer harassment for their faith, they turned to Mary for help. On July 16, 1251, Mary appeared to St. Simon and gave him the brown scapular. She promised her protection to all those who would wear the blessed habit. Many miracles proved her words.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1" y="497823"/>
            <a:ext cx="9067899" cy="4749848"/>
          </a:xfrm>
          <a:prstGeom prst="rect">
            <a:avLst/>
          </a:prstGeom>
          <a:noFill/>
          <a:ln>
            <a:noFill/>
          </a:ln>
        </p:spPr>
      </p:pic>
      <p:sp>
        <p:nvSpPr>
          <p:cNvPr id="80" name="Shape 80"/>
          <p:cNvSpPr txBox="1"/>
          <p:nvPr/>
        </p:nvSpPr>
        <p:spPr>
          <a:xfrm>
            <a:off x="3206500" y="0"/>
            <a:ext cx="2460600" cy="693600"/>
          </a:xfrm>
          <a:prstGeom prst="rect">
            <a:avLst/>
          </a:prstGeom>
          <a:noFill/>
          <a:ln>
            <a:noFill/>
          </a:ln>
        </p:spPr>
        <p:txBody>
          <a:bodyPr anchorCtr="0" anchor="t" bIns="91425" lIns="91425" rIns="91425" tIns="91425">
            <a:noAutofit/>
          </a:bodyPr>
          <a:lstStyle/>
          <a:p>
            <a:pPr lvl="0">
              <a:spcBef>
                <a:spcPts val="0"/>
              </a:spcBef>
              <a:buNone/>
            </a:pPr>
            <a:r>
              <a:rPr lang="en" sz="3600">
                <a:solidFill>
                  <a:schemeClr val="lt1"/>
                </a:solidFill>
              </a:rPr>
              <a:t>Carmelites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84" name="Shape 84"/>
        <p:cNvGrpSpPr/>
        <p:nvPr/>
      </p:nvGrpSpPr>
      <p:grpSpPr>
        <a:xfrm>
          <a:off x="0" y="0"/>
          <a:ext cx="0" cy="0"/>
          <a:chOff x="0" y="0"/>
          <a:chExt cx="0" cy="0"/>
        </a:xfrm>
      </p:grpSpPr>
      <p:sp>
        <p:nvSpPr>
          <p:cNvPr id="85" name="Shape 85"/>
          <p:cNvSpPr txBox="1"/>
          <p:nvPr>
            <p:ph idx="1" type="body"/>
          </p:nvPr>
        </p:nvSpPr>
        <p:spPr>
          <a:xfrm>
            <a:off x="311700" y="367200"/>
            <a:ext cx="8520600" cy="3416400"/>
          </a:xfrm>
          <a:prstGeom prst="rect">
            <a:avLst/>
          </a:prstGeom>
        </p:spPr>
        <p:txBody>
          <a:bodyPr anchorCtr="0" anchor="t" bIns="91425" lIns="91425" rIns="91425" tIns="91425">
            <a:noAutofit/>
          </a:bodyPr>
          <a:lstStyle/>
          <a:p>
            <a:pPr lvl="0" algn="ctr">
              <a:spcBef>
                <a:spcPts val="0"/>
              </a:spcBef>
              <a:buNone/>
            </a:pPr>
            <a:r>
              <a:rPr lang="en" sz="3000" u="sng">
                <a:solidFill>
                  <a:schemeClr val="dk1"/>
                </a:solidFill>
                <a:highlight>
                  <a:srgbClr val="FFFFFF"/>
                </a:highlight>
                <a:latin typeface="Georgia"/>
                <a:ea typeface="Georgia"/>
                <a:cs typeface="Georgia"/>
                <a:sym typeface="Georgia"/>
              </a:rPr>
              <a:t>Sunday 16th July 2017</a:t>
            </a:r>
          </a:p>
          <a:p>
            <a:pPr lvl="0" algn="ctr">
              <a:spcBef>
                <a:spcPts val="0"/>
              </a:spcBef>
              <a:buNone/>
            </a:pPr>
            <a:r>
              <a:rPr lang="en" sz="2600">
                <a:solidFill>
                  <a:schemeClr val="dk1"/>
                </a:solidFill>
                <a:highlight>
                  <a:srgbClr val="FFFFFF"/>
                </a:highlight>
                <a:latin typeface="Georgia"/>
                <a:ea typeface="Georgia"/>
                <a:cs typeface="Georgia"/>
                <a:sym typeface="Georgia"/>
              </a:rPr>
              <a:t>The feast celebrates the devotion that the Blessed Virgin Mary has to those who are devoted to her, and who signal that devotion by wearing the Brown Scapular. According to tradition, those who wear the scapular faithfully and remain devoted to the Blessed Virgin until death, will be granted the grace of final perseverance and be delivered from Purgatory early.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2296115" y="0"/>
            <a:ext cx="455177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